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10"/>
  </p:notesMasterIdLst>
  <p:sldIdLst>
    <p:sldId id="269" r:id="rId2"/>
    <p:sldId id="257" r:id="rId3"/>
    <p:sldId id="258" r:id="rId4"/>
    <p:sldId id="264" r:id="rId5"/>
    <p:sldId id="265" r:id="rId6"/>
    <p:sldId id="266" r:id="rId7"/>
    <p:sldId id="259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71" autoAdjust="0"/>
  </p:normalViewPr>
  <p:slideViewPr>
    <p:cSldViewPr>
      <p:cViewPr varScale="1">
        <p:scale>
          <a:sx n="85" d="100"/>
          <a:sy n="85" d="100"/>
        </p:scale>
        <p:origin x="-137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&#1055;&#1088;&#1077;&#1079;&#1080;&#1085;&#1090;&#1072;&#1094;&#1080;&#1103;%20&#1073;&#1102;&#1076;&#1078;&#1077;&#1090;%20&#1076;&#1083;&#1103;%20&#1075;&#1088;&#1072;&#1078;&#1076;&#1072;&#1085;\&#1055;&#1088;&#1077;&#1079;&#1077;&#1085;&#1090;&#1072;&#1094;&#1080;&#1103;%20&#1085;&#1072;%202020%20&#1075;&#1086;&#1076;\&#1055;&#1088;&#1077;&#1079;&#1077;&#1085;&#1090;&#1072;&#1094;&#1080;&#1103;%20&#1079;&#1072;%201%20&#1087;&#1086;&#1083;&#1091;&#1075;&#1086;&#1076;&#1080;&#1077;%20%202020\&#1064;&#1072;&#1073;&#1083;&#1086;&#1085;&#1099;%20&#1087;&#1088;&#1077;&#1079;&#1077;&#1085;&#1090;&#1072;&#1094;&#1080;&#1080;%202019%20&#1080;%20&#1087;&#1083;&#1072;&#1085;&#1086;&#1074;&#1099;&#1081;%20&#1087;&#1077;&#1088;&#1080;&#1086;&#1076;%202020-2021%20&#1075;&#1086;&#1076;&#1072;%20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&#1055;&#1088;&#1077;&#1079;&#1080;&#1085;&#1090;&#1072;&#1094;&#1080;&#1103;%20&#1073;&#1102;&#1076;&#1078;&#1077;&#1090;%20&#1076;&#1083;&#1103;%20&#1075;&#1088;&#1072;&#1078;&#1076;&#1072;&#1085;\&#1055;&#1088;&#1077;&#1079;&#1077;&#1085;&#1090;&#1072;&#1094;&#1080;&#1103;%20&#1085;&#1072;%202020%20&#1075;&#1086;&#1076;\&#1055;&#1088;&#1077;&#1079;&#1077;&#1085;&#1090;&#1072;&#1094;&#1080;&#1103;%20&#1079;&#1072;%201%20&#1087;&#1086;&#1083;&#1091;&#1075;&#1086;&#1076;&#1080;&#1077;%20%202020\&#1064;&#1072;&#1073;&#1083;&#1086;&#1085;&#1099;%20&#1087;&#1088;&#1077;&#1079;&#1077;&#1085;&#1090;&#1072;&#1094;&#1080;&#1080;%202019%20&#1080;%20&#1087;&#1083;&#1072;&#1085;&#1086;&#1074;&#1099;&#1081;%20&#1087;&#1077;&#1088;&#1080;&#1086;&#1076;%202020-2021%20&#1075;&#1086;&#1076;&#1072;%20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4600090573093949"/>
          <c:y val="4.1120443277923566E-2"/>
          <c:w val="0.60502067111740931"/>
          <c:h val="0.82089209682123054"/>
        </c:manualLayout>
      </c:layout>
      <c:bar3DChart>
        <c:barDir val="col"/>
        <c:grouping val="stacked"/>
        <c:ser>
          <c:idx val="0"/>
          <c:order val="0"/>
          <c:tx>
            <c:strRef>
              <c:f>'исполнение дох. 2 полугодие'!$A$5</c:f>
              <c:strCache>
                <c:ptCount val="1"/>
                <c:pt idx="0">
                  <c:v>Налоговые </c:v>
                </c:pt>
              </c:strCache>
            </c:strRef>
          </c:tx>
          <c:dLbls>
            <c:dLbl>
              <c:idx val="0"/>
              <c:layout>
                <c:manualLayout>
                  <c:x val="7.55868395575095E-2"/>
                  <c:y val="6.5844535792319372E-2"/>
                </c:manualLayout>
              </c:layout>
              <c:showVal val="1"/>
            </c:dLbl>
            <c:dLbl>
              <c:idx val="1"/>
              <c:layout>
                <c:manualLayout>
                  <c:x val="7.401211373339471E-2"/>
                  <c:y val="2.3515905640113205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'исполнение дох. 2 полугодие'!$B$4:$C$4</c:f>
              <c:strCache>
                <c:ptCount val="2"/>
                <c:pt idx="0">
                  <c:v>План 2020 </c:v>
                </c:pt>
                <c:pt idx="1">
                  <c:v>Исполнение за 1 полугодие 2020 года </c:v>
                </c:pt>
              </c:strCache>
            </c:strRef>
          </c:cat>
          <c:val>
            <c:numRef>
              <c:f>'исполнение дох. 2 полугодие'!$B$5:$C$5</c:f>
              <c:numCache>
                <c:formatCode>#,##0.00</c:formatCode>
                <c:ptCount val="2"/>
                <c:pt idx="0">
                  <c:v>14763.699999999997</c:v>
                </c:pt>
                <c:pt idx="1">
                  <c:v>9166.5</c:v>
                </c:pt>
              </c:numCache>
            </c:numRef>
          </c:val>
        </c:ser>
        <c:ser>
          <c:idx val="1"/>
          <c:order val="1"/>
          <c:tx>
            <c:strRef>
              <c:f>'исполнение дох. 2 полугодие'!$A$6</c:f>
              <c:strCache>
                <c:ptCount val="1"/>
                <c:pt idx="0">
                  <c:v>Неналоговые </c:v>
                </c:pt>
              </c:strCache>
            </c:strRef>
          </c:tx>
          <c:dLbls>
            <c:dLbl>
              <c:idx val="0"/>
              <c:layout>
                <c:manualLayout>
                  <c:x val="-7.086266208516516E-2"/>
                  <c:y val="4.7031811280228136E-3"/>
                </c:manualLayout>
              </c:layout>
              <c:showVal val="1"/>
            </c:dLbl>
            <c:dLbl>
              <c:idx val="1"/>
              <c:layout>
                <c:manualLayout>
                  <c:x val="-5.6690129668132104E-2"/>
                  <c:y val="-2.3515905640114072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'исполнение дох. 2 полугодие'!$B$4:$C$4</c:f>
              <c:strCache>
                <c:ptCount val="2"/>
                <c:pt idx="0">
                  <c:v>План 2020 </c:v>
                </c:pt>
                <c:pt idx="1">
                  <c:v>Исполнение за 1 полугодие 2020 года </c:v>
                </c:pt>
              </c:strCache>
            </c:strRef>
          </c:cat>
          <c:val>
            <c:numRef>
              <c:f>'исполнение дох. 2 полугодие'!$B$6:$C$6</c:f>
              <c:numCache>
                <c:formatCode>#,##0.00</c:formatCode>
                <c:ptCount val="2"/>
                <c:pt idx="0">
                  <c:v>639.5</c:v>
                </c:pt>
                <c:pt idx="1">
                  <c:v>680.40000000000009</c:v>
                </c:pt>
              </c:numCache>
            </c:numRef>
          </c:val>
        </c:ser>
        <c:ser>
          <c:idx val="2"/>
          <c:order val="2"/>
          <c:tx>
            <c:strRef>
              <c:f>'исполнение дох. 2 полугодие'!$A$7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dLbls>
            <c:dLbl>
              <c:idx val="0"/>
              <c:layout>
                <c:manualLayout>
                  <c:x val="4.7241774723443151E-3"/>
                  <c:y val="-0.1951820168129467"/>
                </c:manualLayout>
              </c:layout>
              <c:showVal val="1"/>
            </c:dLbl>
            <c:dLbl>
              <c:idx val="1"/>
              <c:layout>
                <c:manualLayout>
                  <c:x val="2.9919790658180838E-2"/>
                  <c:y val="-0.11993111876458176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'исполнение дох. 2 полугодие'!$B$4:$C$4</c:f>
              <c:strCache>
                <c:ptCount val="2"/>
                <c:pt idx="0">
                  <c:v>План 2020 </c:v>
                </c:pt>
                <c:pt idx="1">
                  <c:v>Исполнение за 1 полугодие 2020 года </c:v>
                </c:pt>
              </c:strCache>
            </c:strRef>
          </c:cat>
          <c:val>
            <c:numRef>
              <c:f>'исполнение дох. 2 полугодие'!$B$7:$C$7</c:f>
              <c:numCache>
                <c:formatCode>#,##0.00</c:formatCode>
                <c:ptCount val="2"/>
                <c:pt idx="0">
                  <c:v>11913.300000000001</c:v>
                </c:pt>
                <c:pt idx="1">
                  <c:v>6462.1000000000013</c:v>
                </c:pt>
              </c:numCache>
            </c:numRef>
          </c:val>
        </c:ser>
        <c:shape val="cylinder"/>
        <c:axId val="75089408"/>
        <c:axId val="75090944"/>
        <c:axId val="0"/>
      </c:bar3DChart>
      <c:catAx>
        <c:axId val="750894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5090944"/>
        <c:crosses val="autoZero"/>
        <c:auto val="1"/>
        <c:lblAlgn val="ctr"/>
        <c:lblOffset val="100"/>
      </c:catAx>
      <c:valAx>
        <c:axId val="75090944"/>
        <c:scaling>
          <c:orientation val="minMax"/>
        </c:scaling>
        <c:axPos val="l"/>
        <c:majorGridlines/>
        <c:numFmt formatCode="#,##0.00" sourceLinked="1"/>
        <c:tickLblPos val="nextTo"/>
        <c:crossAx val="7508940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5810711012268484"/>
          <c:y val="9.3116320408843503E-2"/>
          <c:w val="0.20567419592267525"/>
          <c:h val="0.77379031959411937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pie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'структура расходов '!$A$6:$A$15</c:f>
              <c:strCache>
                <c:ptCount val="10"/>
                <c:pt idx="0">
                  <c:v>Общегосударственные расходы </c:v>
                </c:pt>
                <c:pt idx="1">
                  <c:v>Другие общегосударственные расходы </c:v>
                </c:pt>
                <c:pt idx="2">
                  <c:v>Национальная оборона </c:v>
                </c:pt>
                <c:pt idx="3">
                  <c:v>Национальная экономика </c:v>
                </c:pt>
                <c:pt idx="4">
                  <c:v>Национальная безопасность правохранительная деятельность  </c:v>
                </c:pt>
                <c:pt idx="5">
                  <c:v>Жилищно-коммунальное хозяйство </c:v>
                </c:pt>
                <c:pt idx="6">
                  <c:v>Охрана окружающей среды</c:v>
                </c:pt>
                <c:pt idx="7">
                  <c:v>Культура, кинематография </c:v>
                </c:pt>
                <c:pt idx="8">
                  <c:v>Физическая культура и спорт </c:v>
                </c:pt>
                <c:pt idx="9">
                  <c:v>Социальная политика </c:v>
                </c:pt>
              </c:strCache>
            </c:strRef>
          </c:cat>
          <c:val>
            <c:numRef>
              <c:f>'структура расходов '!$B$6:$B$15</c:f>
              <c:numCache>
                <c:formatCode>#,##0.00</c:formatCode>
                <c:ptCount val="10"/>
                <c:pt idx="0">
                  <c:v>6609.8</c:v>
                </c:pt>
                <c:pt idx="1">
                  <c:v>603</c:v>
                </c:pt>
                <c:pt idx="2">
                  <c:v>149.4</c:v>
                </c:pt>
                <c:pt idx="3">
                  <c:v>698</c:v>
                </c:pt>
                <c:pt idx="4">
                  <c:v>10</c:v>
                </c:pt>
                <c:pt idx="5">
                  <c:v>1527.7</c:v>
                </c:pt>
                <c:pt idx="6">
                  <c:v>1.7</c:v>
                </c:pt>
                <c:pt idx="7">
                  <c:v>4085.5</c:v>
                </c:pt>
                <c:pt idx="8">
                  <c:v>31.8</c:v>
                </c:pt>
                <c:pt idx="9">
                  <c:v>29.8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r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FBA6F-50E3-4D1E-8126-640A992A4E2B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2C094-B456-44E5-9DF3-F5E37DB6E1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237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2C094-B456-44E5-9DF3-F5E37DB6E1A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6448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lbuh\Music\Desktop\Таня\стела Верхнеказымский\SAM_19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33123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27584" y="188640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бюджета  сельского поселения Верхнеказымский за первое полугодие 2020 года 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Glbuh\Music\Desktop\Таня\стела Верхнеказымский\SAM_19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3573016"/>
            <a:ext cx="4248472" cy="3096344"/>
          </a:xfrm>
          <a:prstGeom prst="rect">
            <a:avLst/>
          </a:prstGeom>
          <a:noFill/>
        </p:spPr>
      </p:pic>
      <p:pic>
        <p:nvPicPr>
          <p:cNvPr id="3" name="Picture 5" descr="C:\Users\Glbuh\Music\Desktop\Таня\стела Верхнеказымский\20130821_1107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573016"/>
            <a:ext cx="4464496" cy="30963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147248" cy="6048672"/>
          </a:xfrm>
        </p:spPr>
        <p:txBody>
          <a:bodyPr>
            <a:normAutofit/>
          </a:bodyPr>
          <a:lstStyle/>
          <a:p>
            <a:pPr marL="452628" indent="-342900" algn="just">
              <a:lnSpc>
                <a:spcPct val="150000"/>
              </a:lnSpc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Сельское поселение Верхнеказымский в соответствии с Законом Ханты-Мансийского автономного округа – Югры от 25 ноября 2004 года № 63-оз «О статусе и границах муниципальных образований Ханты-Мансийского автономного округа – Югры» является муниципальным образованием Ханты-Мансийского автономного округа – Югры наделенным статусом сельского поселения.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         Формирование бюджета сельского поселения Верхнеказымский  осуществлялось в соответствии с Бюджетным кодексом Российской Федерации от 31 июля 1998 года    № 145-ФЗ, приказом Министерства финансов Российской Федерации от 01 июля 2013 года № 65н «Об утверждении Указаний о порядке применения бюджетной классификации Российской Федерации», Уставом сельского поселения Верхнеказымский, решением Совета депутатов  сельского поселения Верхнеказымский от 20 ноября 2008 года № 6 «Об утверждении Положения об отдельных вопросах организации и осуществлении бюджетного процесса в сельском поселения Верхнеказымский», </a:t>
            </a:r>
            <a:r>
              <a:rPr lang="ru-RU" sz="1500" dirty="0" smtClean="0"/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постановлением администрации сельского поселения Верхнеказымский  от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сентября 2020  года № 72 «Об утверждении отчета об исполнении бюджета сельского поселения Верхнеказымский за 1 полугодие  2020 года»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80920" cy="864096"/>
          </a:xfrm>
        </p:spPr>
        <p:txBody>
          <a:bodyPr>
            <a:noAutofit/>
          </a:bodyPr>
          <a:lstStyle/>
          <a:p>
            <a:pPr algn="ctr"/>
            <a:r>
              <a:rPr lang="ru-RU" sz="21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доходов  сельского поселения Верхнеказымский за 1 полугодие 2020 года  (тыс. руб.) </a:t>
            </a:r>
            <a:endParaRPr lang="ru-RU" sz="21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755576" y="1052736"/>
          <a:ext cx="806489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Tm="0">
        <p14:reveal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19256" cy="1008112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 доходов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сельского 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Верхнеказымский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полугодие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2020 года 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51520" y="1196750"/>
          <a:ext cx="8640960" cy="5328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1109"/>
                <a:gridCol w="2137012"/>
                <a:gridCol w="2322839"/>
              </a:tblGrid>
              <a:tr h="65581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2020 года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(тыс. рублей)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2020 года 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5819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физических лиц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13 089,5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8 431,4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94914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 (работы, услуги), реализуемые на территории РФ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1 402,3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627,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6956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имущество, в том числе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216,9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5819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49,5</a:t>
                      </a:r>
                    </a:p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4754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5638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</a:p>
                  </a:txBody>
                  <a:tcPr/>
                </a:tc>
              </a:tr>
              <a:tr h="525859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3015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налоговые доходы 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14 763,7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9 258,8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98983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38152" cy="100811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неналоговых доходов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Верхнеказымский за 1 полугодие 2020 года 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39552" y="1268759"/>
          <a:ext cx="8280920" cy="5184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8978"/>
                <a:gridCol w="2404049"/>
                <a:gridCol w="2047893"/>
              </a:tblGrid>
              <a:tr h="90034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2020 года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2020 года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63421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 от использования имущества, находящегося в государственной собственности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573,0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582,5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19419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компенсации затрат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бюджетов сельских поселений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42,7</a:t>
                      </a:r>
                    </a:p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30037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и компенсации затрат государства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71356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неналоговые доходы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639,5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680,4</a:t>
                      </a:r>
                    </a:p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7753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безвозмездных поступлений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Верхнеказымский за 1 полугодие 2020 года 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23528" y="908721"/>
          <a:ext cx="8568951" cy="5717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1976"/>
                <a:gridCol w="2364232"/>
                <a:gridCol w="2462743"/>
              </a:tblGrid>
              <a:tr h="52930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2020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2020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рублей)</a:t>
                      </a:r>
                    </a:p>
                  </a:txBody>
                  <a:tcPr marL="9525" marR="9525" marT="9525" marB="0" anchor="b"/>
                </a:tc>
              </a:tr>
              <a:tr h="93395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других бюджетов бюджетной системы Российской Федерации,                </a:t>
                      </a:r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 числе: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11 913,3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6 462,1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714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выравнивание бюджетной обеспеченности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8 102,6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4 957,3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714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субсидии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599,5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0272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первичного воинского учета на территориях, где отсутствуют военные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комиссариаты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439,9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149, 4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0272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местным бюджетам на выполнение передаваемых полномочий субъектов Российской Федерации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0272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на государственную регистрацию актов гражданского состояния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0272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трансферты, передаваемые бюджетам сельских поселений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2 666,3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1 275,0</a:t>
                      </a:r>
                    </a:p>
                  </a:txBody>
                  <a:tcPr marL="9525" marR="9525" marT="9525" marB="0"/>
                </a:tc>
              </a:tr>
              <a:tr h="4714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безвозмездные поступления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74,9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74,9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43825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576064"/>
          </a:xfrm>
        </p:spPr>
        <p:txBody>
          <a:bodyPr>
            <a:noAutofit/>
          </a:bodyPr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 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расходов по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основным мероприятиям муниципальной программы                                         "Реализация полномочий органов местного самоуправления на 2017-2023 годы" 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сельского поселения Верхнеказымский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1 полугодие 2020 года </a:t>
            </a:r>
            <a:b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683568" y="1052736"/>
          <a:ext cx="8136903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Glbuh\Music\Desktop\Таня\стела Верхнеказымский\_MGL69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712968" cy="61926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47664" y="908720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endParaRPr lang="ru-RU" sz="20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4554</TotalTime>
  <Words>366</Words>
  <Application>Microsoft Office PowerPoint</Application>
  <PresentationFormat>Экран (4:3)</PresentationFormat>
  <Paragraphs>106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Слайд 1</vt:lpstr>
      <vt:lpstr>Слайд 2</vt:lpstr>
      <vt:lpstr>Структура доходов  сельского поселения Верхнеказымский за 1 полугодие 2020 года  (тыс. руб.) </vt:lpstr>
      <vt:lpstr>Исполнение  налоговых доходов бюджета сельского  поселения Верхнеказымский за 1 полугодие  2020 года </vt:lpstr>
      <vt:lpstr>Состав неналоговых доходов бюджета сельского поселения Верхнеказымский за 1 полугодие 2020 года </vt:lpstr>
      <vt:lpstr>Состав безвозмездных поступлений  сельского поселения Верхнеказымский за 1 полугодие 2020 года  </vt:lpstr>
      <vt:lpstr>Исполнение  расходов по основным мероприятиям муниципальной программы                                         "Реализация полномочий органов местного самоуправления на 2017-2023 годы" сельского поселения Верхнеказымский за 1 полугодие 2020 года  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Glbuh</dc:creator>
  <cp:lastModifiedBy>Kalmairova</cp:lastModifiedBy>
  <cp:revision>180</cp:revision>
  <dcterms:created xsi:type="dcterms:W3CDTF">2015-06-08T04:38:35Z</dcterms:created>
  <dcterms:modified xsi:type="dcterms:W3CDTF">2021-12-07T07:32:10Z</dcterms:modified>
</cp:coreProperties>
</file>